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257" r:id="rId3"/>
    <p:sldId id="256" r:id="rId4"/>
    <p:sldId id="269" r:id="rId5"/>
    <p:sldId id="270" r:id="rId6"/>
    <p:sldId id="271" r:id="rId7"/>
    <p:sldId id="260" r:id="rId8"/>
    <p:sldId id="272" r:id="rId9"/>
    <p:sldId id="273" r:id="rId10"/>
    <p:sldId id="259" r:id="rId11"/>
    <p:sldId id="274" r:id="rId12"/>
    <p:sldId id="262" r:id="rId13"/>
    <p:sldId id="275" r:id="rId14"/>
    <p:sldId id="263" r:id="rId15"/>
    <p:sldId id="277" r:id="rId16"/>
    <p:sldId id="278" r:id="rId17"/>
    <p:sldId id="279" r:id="rId18"/>
    <p:sldId id="281" r:id="rId19"/>
    <p:sldId id="282" r:id="rId20"/>
    <p:sldId id="284" r:id="rId21"/>
    <p:sldId id="283" r:id="rId22"/>
    <p:sldId id="264" r:id="rId23"/>
    <p:sldId id="265" r:id="rId24"/>
    <p:sldId id="266" r:id="rId25"/>
    <p:sldId id="267" r:id="rId26"/>
    <p:sldId id="26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304" autoAdjust="0"/>
  </p:normalViewPr>
  <p:slideViewPr>
    <p:cSldViewPr>
      <p:cViewPr varScale="1">
        <p:scale>
          <a:sx n="61" d="100"/>
          <a:sy n="61" d="100"/>
        </p:scale>
        <p:origin x="16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017A1-7074-4E31-8FE3-D6209A60938B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E3C6B-5743-4856-A992-008D49137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12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nfourok.ru/urok-v-klasse-aspushkin-478027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Ребята, сегодня на уроке мы продолжим изучение жизненного и творческого пути А.С.Пушкина. Но прежде вспомним, какие факты его личной жизни повлияли на становление будущего поэта. </a:t>
            </a:r>
          </a:p>
          <a:p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Арина Родионовна.</a:t>
            </a:r>
            <a:r>
              <a:rPr lang="ru-RU" sz="105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Пушкин звал ее мамой, и, по утверждению близкой подруги семьи Пушкина Анны Керн, «он никого истинно не любил кроме няни своей». Являясь образцом душевной красоты, мудрости, она послужила прекрасным вдохновителем и источником творческих замыслов поэта. </a:t>
            </a:r>
          </a:p>
          <a:p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Лицей. Образование Пушкина</a:t>
            </a:r>
            <a:r>
              <a:rPr lang="ru-RU" sz="105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началось в Царскосельском лицее. Именно в эти годы он впервые продемонстрировал свой талант к литературе. Эти годы стали для Пушкина светлым воспоминанием, которое он пронес через всю свою жизнь. Уже в отроческий период он написал большое количество произведений. </a:t>
            </a:r>
          </a:p>
          <a:p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Столкновение с Дантесом было 21-м вызовом на дуэль для поэта. Он был инициатором 15 дуэлей, 4 из которых состоялись. Остальные не состоялись ввиду примирения сторон, в основном стараниями друзей поэта; в шести случаях вызов на дуэль исходил не от Пушкина, а от его оппонентов. Первая дуэль Пушкина случилась ещё в Царскосельском лицее.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Литературное наследие Пушкина состоит из 14 крупных поэм, стихотворного романа, ряда драматических творений, прозы, нескольких детских сказок и тысяч стихотворений. 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Его произведения входят в хрестоматии и постоянно переиздаются и по сей день используются в качестве основы для постановок, кинофильмов.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Вывод:</a:t>
            </a:r>
            <a:r>
              <a:rPr lang="ru-RU" sz="105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05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становление будущего поэта в детские годы оказала влияние литературная среда семьи, увлечение чтением и освоение в раннем возрасте русской национальной и французской литературы и культуры.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Подготовила </a:t>
            </a:r>
            <a:r>
              <a:rPr lang="ru-RU" dirty="0" err="1" smtClean="0"/>
              <a:t>Боровкова</a:t>
            </a:r>
            <a:r>
              <a:rPr lang="ru-RU" dirty="0" smtClean="0"/>
              <a:t> Ксения Андреевна, учитель</a:t>
            </a:r>
            <a:r>
              <a:rPr lang="ru-RU" baseline="0" dirty="0" smtClean="0"/>
              <a:t> русского языка и литературы.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Возглавил это учебное заведение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В.Ф.Малиновский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при нем были заложены лучшие лицейские традиции.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Второй директор –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Е.А.Энгельгардт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– считал Лицей делом всей своей жизни, пользовался уважением и любовью воспитанников, со многими из них сохранил дружеские отношения.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/>
              <a:t>Среди них А.С.Пушкин – великий поэт. </a:t>
            </a:r>
          </a:p>
          <a:p>
            <a:r>
              <a:rPr lang="ru-RU" sz="1200" dirty="0" smtClean="0"/>
              <a:t>Владимир </a:t>
            </a:r>
            <a:r>
              <a:rPr lang="ru-RU" sz="1200" dirty="0" err="1" smtClean="0"/>
              <a:t>Вольховский</a:t>
            </a:r>
            <a:r>
              <a:rPr lang="ru-RU" sz="1200" dirty="0" smtClean="0"/>
              <a:t> – генерал, участник турецкой и персидской кампании. </a:t>
            </a:r>
          </a:p>
          <a:p>
            <a:r>
              <a:rPr lang="ru-RU" sz="1200" dirty="0" smtClean="0"/>
              <a:t>Федор Матюшкин – участник двух кругосветных путешествий. </a:t>
            </a:r>
          </a:p>
          <a:p>
            <a:r>
              <a:rPr lang="ru-RU" sz="1200" dirty="0" smtClean="0"/>
              <a:t>Антон Дельвиг – создатель альманаха «Северные цветы». </a:t>
            </a:r>
          </a:p>
          <a:p>
            <a:r>
              <a:rPr lang="ru-RU" sz="1200" dirty="0" smtClean="0"/>
              <a:t>Вильгельм Кюхельбекер – член общества декабристов, осужден, приговорен к вечной ссылке. </a:t>
            </a:r>
          </a:p>
          <a:p>
            <a:r>
              <a:rPr lang="ru-RU" sz="1200" dirty="0" err="1" smtClean="0"/>
              <a:t>И.Пущин</a:t>
            </a:r>
            <a:r>
              <a:rPr lang="ru-RU" sz="1200" dirty="0" smtClean="0"/>
              <a:t> – активный участник восстания на Сенатской площади, он более 30 лет провел в Сибири, отбывая каторгу и ссылку.</a:t>
            </a:r>
          </a:p>
          <a:p>
            <a:r>
              <a:rPr lang="ru-RU" sz="1200" dirty="0" smtClean="0"/>
              <a:t>М.Яковлев – талантливый композитор. Автор романсов на стихи Пушкина и Дельвига.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Лицей задумывался как элитное учебное заведение, в котором император Александр I хотел воспитывать своих братьев Николая и Михаила. Перед лицеем стояла задача: воспитание государственных служащих высокого ранга, истинных патриотов. При приеме воспитанников учитывалось их происхождение. В лицей вместе с Пушкиным было принято тридцать подростков.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Петербург мальчика привёз дядя, Василий Львович Пушкин, приехавший туда и по своим литературным делам. Пользуясь связями, он добивается того, что племянника допускают к экзаменам, которые тот выдерживает – не блистательно, но довольно хорошо. Экзамены были в августе. Пушкин познакомился со своими сверстниками, будущими своими товарищами, с которыми виделся и до начала занятий, среди них был «первый и бесценный»  друг – Иван Иванович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Пущин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Четырехэтажное здание лицея было соединено аркой с Екатерининским дворцом. На третьем этаже располагался актовый зал – здесь 19 октября 1811 года состоялась торжественная церемония открытия, здесь же, три года спустя, 15-летний Пушкин читал на публичном экзамене свои «Воспоминания в Царском Селе» перед старым Державиным (репродукция картины И.Е.Репина «Пушкин на лицейском экзамене»).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Первый пушкинский лицейский выпуск считается самым лучшим. Он состоял из даровитых, незаурядных мальчиков. Имена многих из них вошли в историю русской культуры и общественной мысли.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эту пылкую дружбу, верность лицейскому братству он пронес через всю жизнь: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Прости! Где б ни был я: в огне ли смертной битвы,</a:t>
            </a:r>
            <a:b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мирных ли брегах родимого ручья,</a:t>
            </a:r>
            <a:b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Святому братству верен 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Программа учебного заведения включала множество предметов: русский, латинский, немецкий и французский языки, </a:t>
            </a:r>
            <a:r>
              <a:rPr lang="ru-RU" b="1" dirty="0" err="1" smtClean="0">
                <a:hlinkClick r:id="rId3"/>
              </a:rPr>
              <a:t>математику</a:t>
            </a:r>
            <a:r>
              <a:rPr lang="ru-RU" dirty="0" err="1" smtClean="0"/>
              <a:t>,</a:t>
            </a:r>
            <a:r>
              <a:rPr lang="ru-RU" b="1" dirty="0" err="1" smtClean="0">
                <a:hlinkClick r:id="rId3"/>
              </a:rPr>
              <a:t>физику</a:t>
            </a:r>
            <a:r>
              <a:rPr lang="ru-RU" dirty="0" smtClean="0"/>
              <a:t>, словесность, историю, географию, нравственные науки, статистику, изящные искусства, рисование, пение, танцы, фехтование, верховую езду.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Его друг Иван Иванович </a:t>
            </a:r>
            <a:r>
              <a:rPr lang="ru-RU" dirty="0" err="1" smtClean="0"/>
              <a:t>Пущин</a:t>
            </a:r>
            <a:r>
              <a:rPr lang="ru-RU" dirty="0" smtClean="0"/>
              <a:t> впоследствии писал в своих воспоминаниях «Записки о Пушкине»: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Поэт размышляет о возможной для каждого лицеиста карьере. Военная карьера – это судьба гусара, капитана или улана, карьера чиновника – возможность стать асессором, чиновником высокого ранга и в конце концов знатным вельможей. Но автора привлекает только свободное творчество, даже если его непременная принадлежность – красный колпак шута. Именно оно – его судьба, его удел.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3C6B-5743-4856-A992-008D49137971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DC12F-EEB2-4D04-84EB-3938133D770A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F1498-8ABC-496C-9847-F2A61E47D11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gif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0" name="Picture 24" descr="http://newfimlands.ru/img.php?aHR0cDovL2kueXRpbWcuY29tL3ZpL29KM1hfMnhYblQ4L3NkZGVmYXVsdC5qcGc=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392234"/>
            <a:ext cx="3287688" cy="2465766"/>
          </a:xfrm>
          <a:prstGeom prst="rect">
            <a:avLst/>
          </a:prstGeom>
          <a:noFill/>
        </p:spPr>
      </p:pic>
      <p:pic>
        <p:nvPicPr>
          <p:cNvPr id="14348" name="Picture 12" descr="http://artclassic.edu.ru/attach.asp?a_no=152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033895" cy="2564904"/>
          </a:xfrm>
          <a:prstGeom prst="rect">
            <a:avLst/>
          </a:prstGeom>
          <a:noFill/>
        </p:spPr>
      </p:pic>
      <p:pic>
        <p:nvPicPr>
          <p:cNvPr id="14344" name="Picture 8" descr="http://player.myshared.ru/955411/data/images/img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2132856"/>
            <a:ext cx="3302673" cy="2160240"/>
          </a:xfrm>
          <a:prstGeom prst="rect">
            <a:avLst/>
          </a:prstGeom>
          <a:noFill/>
        </p:spPr>
      </p:pic>
      <p:pic>
        <p:nvPicPr>
          <p:cNvPr id="14340" name="Picture 4" descr="http://cs421731.vk.me/v421731430/3558/FWufyncfQW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70107"/>
            <a:ext cx="3131840" cy="2087894"/>
          </a:xfrm>
          <a:prstGeom prst="rect">
            <a:avLst/>
          </a:prstGeom>
          <a:noFill/>
        </p:spPr>
      </p:pic>
      <p:pic>
        <p:nvPicPr>
          <p:cNvPr id="14338" name="Picture 2" descr="http://i019.radikal.ru/0802/e9/1ea8e0e4df5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09252" y="4797152"/>
            <a:ext cx="3434748" cy="2060848"/>
          </a:xfrm>
          <a:prstGeom prst="rect">
            <a:avLst/>
          </a:prstGeom>
          <a:noFill/>
        </p:spPr>
      </p:pic>
      <p:pic>
        <p:nvPicPr>
          <p:cNvPr id="14350" name="Picture 14" descr="http://player.myshared.ru/924630/data/images/img3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91672" y="0"/>
            <a:ext cx="2952328" cy="2174976"/>
          </a:xfrm>
          <a:prstGeom prst="rect">
            <a:avLst/>
          </a:prstGeom>
          <a:noFill/>
        </p:spPr>
      </p:pic>
      <p:pic>
        <p:nvPicPr>
          <p:cNvPr id="14354" name="Picture 18" descr="http://chip-top.ru/wp-content/uploads/2014/10/7611bf952a946c659f8fd17447fda2da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3068960"/>
            <a:ext cx="2448272" cy="14866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71800" y="3429000"/>
            <a:ext cx="1329210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6 Июня</a:t>
            </a:r>
          </a:p>
        </p:txBody>
      </p:sp>
      <p:pic>
        <p:nvPicPr>
          <p:cNvPr id="14356" name="Picture 20" descr="http://cdn01.ru/files/users/images/2e/a9/2ea92ecbb51ec18d668b9eac0b6c2ed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64476" y="2132856"/>
            <a:ext cx="3479524" cy="2232248"/>
          </a:xfrm>
          <a:prstGeom prst="rect">
            <a:avLst/>
          </a:prstGeom>
          <a:noFill/>
        </p:spPr>
      </p:pic>
      <p:pic>
        <p:nvPicPr>
          <p:cNvPr id="14358" name="Picture 22" descr="http://horde.me/uploads/posts/50fe3968df6452.74927087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7864" y="0"/>
            <a:ext cx="3456384" cy="21328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132856"/>
            <a:ext cx="2901008" cy="10081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 smtClean="0"/>
              <a:t>А.С.Пушкин</a:t>
            </a:r>
            <a:br>
              <a:rPr lang="ru-RU" sz="4000" b="1" dirty="0" smtClean="0"/>
            </a:br>
            <a:r>
              <a:rPr lang="ru-RU" sz="4000" b="1" dirty="0" smtClean="0"/>
              <a:t>1799-1837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293096"/>
            <a:ext cx="9144000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великий русский поэт, прозаик, драматург.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rimwiki.ru/images/Pushki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904999"/>
            <a:ext cx="4953000" cy="4953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85705"/>
            <a:ext cx="5508104" cy="4896544"/>
          </a:xfrm>
        </p:spPr>
        <p:txBody>
          <a:bodyPr>
            <a:noAutofit/>
          </a:bodyPr>
          <a:lstStyle/>
          <a:p>
            <a:r>
              <a:rPr lang="ru-RU" sz="7200" b="1" dirty="0" smtClean="0"/>
              <a:t>Александр Сергеевич Пушкин.</a:t>
            </a:r>
            <a:br>
              <a:rPr lang="ru-RU" sz="7200" b="1" dirty="0" smtClean="0"/>
            </a:br>
            <a:r>
              <a:rPr lang="ru-RU" sz="7200" b="1" dirty="0" smtClean="0"/>
              <a:t>Лицейские </a:t>
            </a:r>
            <a:br>
              <a:rPr lang="ru-RU" sz="7200" b="1" dirty="0" smtClean="0"/>
            </a:br>
            <a:r>
              <a:rPr lang="ru-RU" sz="7200" b="1" dirty="0" smtClean="0"/>
              <a:t>годы.</a:t>
            </a:r>
            <a:r>
              <a:rPr lang="ru-RU" sz="7200" b="1" dirty="0"/>
              <a:t/>
            </a:r>
            <a:br>
              <a:rPr lang="ru-RU" sz="7200" b="1" dirty="0"/>
            </a:br>
            <a:endParaRPr lang="ru-RU" sz="7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44016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Произведения русских писателей </a:t>
            </a:r>
            <a:r>
              <a:rPr lang="en-US" sz="3600" b="1" i="1" dirty="0" smtClean="0">
                <a:solidFill>
                  <a:srgbClr val="FF0000"/>
                </a:solidFill>
              </a:rPr>
              <a:t>XIX</a:t>
            </a:r>
            <a:r>
              <a:rPr lang="ru-RU" sz="3600" b="1" i="1" dirty="0" smtClean="0">
                <a:solidFill>
                  <a:srgbClr val="FF0000"/>
                </a:solidFill>
              </a:rPr>
              <a:t> века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1822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Подготовила </a:t>
            </a:r>
            <a:r>
              <a:rPr lang="ru-RU" dirty="0" err="1"/>
              <a:t>Боровкова</a:t>
            </a:r>
            <a:r>
              <a:rPr lang="ru-RU" dirty="0"/>
              <a:t> Ксения Андреевна, учитель русского языка и литературы.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obzor.lt/images/news/6/2010_08_11/LiceyPushkin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211136"/>
            <a:ext cx="7380312" cy="464686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59309" y="332656"/>
            <a:ext cx="85846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/>
              <a:t>У каждого из нас, </a:t>
            </a:r>
            <a:r>
              <a:rPr lang="ru-RU" sz="4000" b="1" dirty="0" smtClean="0"/>
              <a:t>у каждого </a:t>
            </a:r>
            <a:r>
              <a:rPr lang="ru-RU" sz="4000" b="1" dirty="0"/>
              <a:t>человека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>должно быть свое 19 октября,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>хоть час от него, хоть минута.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>Ю.Карякин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cat.convdocs.org/pars_docs/refs/83/82634/82634_html_m148db85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4300" y="1104899"/>
            <a:ext cx="9258300" cy="57531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19888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Открытие Царскосельского Лицея 19 октября 1811 года стало важным событием в культурной  и исторической жизни России. </a:t>
            </a:r>
          </a:p>
          <a:p>
            <a:pPr>
              <a:buNone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://pwpt.ru/uploads/presentation_screenshots/c8fd221283f8f62be654db76a9e04a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79205612_DSC038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75989" y="0"/>
            <a:ext cx="4668011" cy="3501008"/>
          </a:xfrm>
        </p:spPr>
      </p:pic>
      <p:pic>
        <p:nvPicPr>
          <p:cNvPr id="6" name="Рисунок 5" descr="79205614_DSC038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3" y="3374994"/>
            <a:ext cx="4644008" cy="34830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4572000" cy="6555641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За 32 года существования Лицея его окончили 286 воспитанников.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Многие из которых заняли важные государственные посты или добились успеха в общественной деятельности, науке и культуре.</a:t>
            </a:r>
          </a:p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Первый выпуск Царскосельского Лицея оказался самым знаменитым из двенадцати.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8229600" cy="4525963"/>
          </a:xfrm>
        </p:spPr>
        <p:txBody>
          <a:bodyPr>
            <a:noAutofit/>
          </a:bodyPr>
          <a:lstStyle/>
          <a:p>
            <a:endParaRPr lang="ru-RU" sz="2400" dirty="0"/>
          </a:p>
        </p:txBody>
      </p:sp>
      <p:sp>
        <p:nvSpPr>
          <p:cNvPr id="24578" name="AutoShape 2" descr="http://900igr.net/datas/literatura/Pushkin-litseist/0014-014-Pervyj-vypus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0" name="Picture 4" descr="http://900igr.net/datas/literatura/Pushkin-litseist/0014-014-Pervyj-vypus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32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htp.tovievich.ru/uploads/posts/2014-07/1404460813_lic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62272"/>
            <a:ext cx="3347864" cy="66957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476672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Лицей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был совершенно особенным учебным заведением, где дух братства, дружества, свободы, независимости ценился превыше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всего.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Образовать юношу в Лицее означало не только дать обширные знания, но и прекрасно воспитать его.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player.myshared.ru/195473/data/images/img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202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Лицей был расположен в одном из красивейших пригородов Петербурга – Царском Селе. Пушкин провел здесь шесть лет (с 19 октября 1811года по июнь 1817 года). Это было привилегированное учебное заведение для мальчиков из развитых дворянских семей.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Лицейские годы.</a:t>
            </a:r>
            <a:endParaRPr lang="ru-RU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 августа 1811г.-А.С.Пушкин выдержал экзамен и был принят в лицей в числе 30 воспитанников.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0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237423"/>
            <a:ext cx="4320480" cy="3032977"/>
          </a:xfrm>
          <a:prstGeom prst="rect">
            <a:avLst/>
          </a:prstGeom>
        </p:spPr>
      </p:pic>
      <p:pic>
        <p:nvPicPr>
          <p:cNvPr id="5" name="Рисунок 4" descr="2019840-190532083ba2f72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198124"/>
            <a:ext cx="4079647" cy="3034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artclassic.edu.ru/attach.asp?a_no=152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9144001" cy="573325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 октября 1811 года состоялась торжественная церемония открытия. , три года спустя, 15-летний Пушкин читал на публичном экзамене свои «Воспоминания в Царском Селе» перед старым Державиным.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3a95_4eba55c0_X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700808"/>
            <a:ext cx="4323985" cy="3242989"/>
          </a:xfrm>
        </p:spPr>
      </p:pic>
      <p:pic>
        <p:nvPicPr>
          <p:cNvPr id="6" name="Рисунок 5" descr="liceum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44824"/>
            <a:ext cx="3861529" cy="47758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 4-ом этаже находились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комнаты лицеистов – небольшие узенькие «кельи», как называл их Пушкин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Александр жил в комнате №14. Потом, много лет спустя, став уже взрослым человеком, письма к бывшим лицеистам он всегда подписывал «№14».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119675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Пушкин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был чрезвычайно привязан к своим товарищам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980728"/>
            <a:ext cx="190770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Ивану Пущину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980729"/>
            <a:ext cx="2592288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Вильгельму Кюхельбекеру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26946" y="980728"/>
            <a:ext cx="1729511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Антону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Дельвигу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653136"/>
            <a:ext cx="2699792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Ивану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Малиновскому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58000" y="980728"/>
            <a:ext cx="2286000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Федору</a:t>
            </a:r>
          </a:p>
          <a:p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Матюшкину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35409" y="4653136"/>
            <a:ext cx="2108591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Александру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Горчакову</a:t>
            </a:r>
            <a:endParaRPr lang="ru-RU" sz="1600" dirty="0"/>
          </a:p>
        </p:txBody>
      </p:sp>
      <p:pic>
        <p:nvPicPr>
          <p:cNvPr id="39938" name="Picture 2" descr="http://player.myshared.ru/209840/data/images/img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1904013" cy="2304256"/>
          </a:xfrm>
          <a:prstGeom prst="rect">
            <a:avLst/>
          </a:prstGeom>
          <a:noFill/>
        </p:spPr>
      </p:pic>
      <p:pic>
        <p:nvPicPr>
          <p:cNvPr id="39940" name="Picture 4" descr="http://siktivkar.bezformata.ru/content/image1383484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3" y="1988840"/>
            <a:ext cx="1872208" cy="2344194"/>
          </a:xfrm>
          <a:prstGeom prst="rect">
            <a:avLst/>
          </a:prstGeom>
          <a:noFill/>
        </p:spPr>
      </p:pic>
      <p:pic>
        <p:nvPicPr>
          <p:cNvPr id="39942" name="Picture 6" descr="http://cs316630.userapi.com/v316630693/ed9/g1erJypcr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988840"/>
            <a:ext cx="2098842" cy="2520280"/>
          </a:xfrm>
          <a:prstGeom prst="rect">
            <a:avLst/>
          </a:prstGeom>
          <a:noFill/>
        </p:spPr>
      </p:pic>
      <p:pic>
        <p:nvPicPr>
          <p:cNvPr id="39944" name="Picture 8" descr="http://a-s-pushkin.ru/books/item/f00/s00/z0000026/pic/0000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2676" y="2060849"/>
            <a:ext cx="1841324" cy="2304256"/>
          </a:xfrm>
          <a:prstGeom prst="rect">
            <a:avLst/>
          </a:prstGeom>
          <a:noFill/>
        </p:spPr>
      </p:pic>
      <p:pic>
        <p:nvPicPr>
          <p:cNvPr id="39946" name="Picture 10" descr="http://i265.photobucket.com/albums/ii226/meon8/Malinovsky_Vasily_Fedorovic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4591684"/>
            <a:ext cx="2016224" cy="2266316"/>
          </a:xfrm>
          <a:prstGeom prst="rect">
            <a:avLst/>
          </a:prstGeom>
          <a:noFill/>
        </p:spPr>
      </p:pic>
      <p:pic>
        <p:nvPicPr>
          <p:cNvPr id="39948" name="Picture 12" descr="http://s011.radikal.ru/i316/1011/eb/72ba98eaece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4549243"/>
            <a:ext cx="1944216" cy="23087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40560" y="3789040"/>
            <a:ext cx="4603440" cy="3068960"/>
          </a:xfrm>
        </p:spPr>
      </p:pic>
      <p:pic>
        <p:nvPicPr>
          <p:cNvPr id="5" name="Рисунок 4" descr="kinopoisk.ru--6679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1"/>
            <a:ext cx="4572000" cy="304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5536" y="476672"/>
            <a:ext cx="82809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День 19 октября – «Лицея день заветный» - становится для них символом единения духовно близких людей в высокое братство.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Девизом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Лицея были слова: «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Каждый воспитанник должен жить и трудиться для воплощения в жизнь идей добра, жить для общей пользы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6ec62_a9a699ac_XL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124744"/>
            <a:ext cx="6624736" cy="4968552"/>
          </a:xfrm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91440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Надо отметить, что жизнь в Лицее была расписана по часам и даже по минутам.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934670"/>
            <a:ext cx="91440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Свой досуг лицеисты посвящали чтению и своему любимому занятию – выпуску рукописных журналов.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Расписание дня лицеиста: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7524328" cy="537321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/>
              <a:t>6 </a:t>
            </a:r>
            <a:r>
              <a:rPr lang="ru-RU" sz="2400" dirty="0"/>
              <a:t>ч. подъем, молитва в зале в неделю: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7-9 ч. класс (учебные занятия) </a:t>
            </a:r>
            <a:r>
              <a:rPr lang="ru-RU" sz="2400" dirty="0" smtClean="0"/>
              <a:t>9 </a:t>
            </a:r>
            <a:r>
              <a:rPr lang="ru-RU" sz="2400" dirty="0"/>
              <a:t>ч. чай с белой булкой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до 10 ч. первая прогулка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10-12 ч. класс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12-13 ч. вторая прогулка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13 ч. обед из трех блюд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14-15 ч. чистописанье или рисованье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15-17 ч. класс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17 ч. чай закон Божий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до 18 ч. третья прогулка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18-20 ч. повторенье уроков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20.30 ч. ужин из двух блюд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до 22 ч. отдых, развлечения («мячик и беготня»)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22 ч. вечерняя молитва, </a:t>
            </a:r>
            <a:r>
              <a:rPr lang="ru-RU" sz="2400" dirty="0" smtClean="0"/>
              <a:t>сон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28184" y="2348880"/>
            <a:ext cx="2915816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/>
              <a:t>В неделю: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8 ч на французский язык;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8 ч. на немецкий язык;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6 ч. на латынь;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по 3 ч. на русский язык, историю, географию,</a:t>
            </a:r>
            <a:r>
              <a:rPr lang="ru-RU" sz="2000" b="1" dirty="0" smtClean="0"/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математику,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по 1 ч. на логику, </a:t>
            </a:r>
            <a:r>
              <a:rPr lang="ru-RU" sz="2000" dirty="0" err="1" smtClean="0"/>
              <a:t>правоученье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s002.radikal.ru/i199/1009/f2/522ae513a0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058887"/>
            <a:ext cx="3851920" cy="47991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3861048"/>
            <a:ext cx="50040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тот же вечер Пушкин уезжает в Михайловское. Затем определен на службе в коллегии иностранных дел.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Подросток Пушкин… Порывистый, необузданный, вспыльчивый, дерзкий, бешено-веселый и угрюмый, застенчивый и насмешливый, угловатый и изящный, откровенный и замкнутый…31 мая 1817 года заканчивает Лицей: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Шесть лет промчалось, как мгновенье,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объятьях сладкой тишины,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 уж отечества призванье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Гремит нам: шествуйте, сыны!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mozhaev.3dn.ru/_ph/8/2242012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895968"/>
            <a:ext cx="7236296" cy="496203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Мы все видели, что Пушкин нас опередил, многое прочел, о чем мы не слыхали, все, что читал, помнил; но достоинство его состояло в том, что он отнюдь не думал выказывать и важничать… В нем была смесь излишней смелости с застенчивостью,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то и другое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невпопад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что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тем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самым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ему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вредило…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Главное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ему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Недоставало</a:t>
            </a: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того, что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Называется</a:t>
            </a: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тактом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И.Пущин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3"/>
            <a:ext cx="8568952" cy="280831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Незадолго до окончания Лицея Пушкин написал стихотворение «Товарищам», адресованное всем, с кем он учился. Лицеисты мечтали о том, чтобы скорее завершить образование и стать самостоятельными. Однако потом всю жизнь с благодарностью и любовью вспоминали Лицей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cs625819.vk.me/v625819616/33821/65xagjARgH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989338"/>
            <a:ext cx="3923928" cy="3868662"/>
          </a:xfrm>
          <a:prstGeom prst="rect">
            <a:avLst/>
          </a:prstGeom>
          <a:noFill/>
        </p:spPr>
      </p:pic>
      <p:pic>
        <p:nvPicPr>
          <p:cNvPr id="5" name="Picture 2" descr="http://cs625819.vk.me/v625819616/33858/XpMx-rw06U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137635"/>
            <a:ext cx="3024336" cy="3720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4544" y="0"/>
            <a:ext cx="4608512" cy="71014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Промчались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годы заточенья;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Недолго, мирные друзья,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Нам видеть кров уединенья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царскосельские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поля.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Разлука ждет нас у порогу,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Зовет нас света дальний шум,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 всякий смотрит на дорогу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С волненьем гордых, юных дум.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Иной, под кивер спрятав ум,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Уже в воинственном наряде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Гусарской саблею махнул 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 крещенской утренней прохладе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Красиво мерзнет на параде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 греться ходит в караул;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Иной, рожденный быть вельможей,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Не честь, а почести любя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У плута знатного в прихожей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Покорным шутом зрит себя;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0"/>
            <a:ext cx="471601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Лишь я, во всем судьбе послушный,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Беспечной лени верный сын,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честям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ничтожным равнодушный,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тихо задремал один.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Равны мне писари, уланы,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Равны наказ и кивера,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рвусь я грудью в капитаны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не ползу в асессора;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Друзья! немного снисхожденья —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Оставьте красный мне колпак,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Пока его за прегрешенья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променял я на шишак,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Пока ленивому возможно,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опасаясь грозных бед,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Еще рукой неосторожной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июле распахнуть жилет.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cs625819.vk.me/v625819616/33858/XpMx-rw06U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0878" y="0"/>
            <a:ext cx="3623122" cy="445695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896" cy="1143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ВЫВОД.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8229600" cy="511256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Шесть лет пробыл Пушкин 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Царскосельском лицее. </a:t>
            </a: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кончились его 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мальчишеские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годы, и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началась</a:t>
            </a: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бурная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творческая жизнь.</a:t>
            </a:r>
          </a:p>
          <a:p>
            <a:pPr>
              <a:buFont typeface="Wingdings" pitchFamily="2" charset="2"/>
              <a:buChar char="q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В Лицее не делали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различия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между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воспитанниками.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Здесь Пушкин приобрёл друзей на всю жизнь. В первую очередь –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Пущин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и Кюхельбекер, будущие декабристы, и поэт Дельвиг.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Друзья.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Иван Иванович </a:t>
            </a:r>
            <a:r>
              <a:rPr lang="ru-RU" dirty="0" err="1" smtClean="0"/>
              <a:t>Пущин</a:t>
            </a:r>
            <a:r>
              <a:rPr lang="ru-RU" dirty="0" smtClean="0"/>
              <a:t> (1798-1859)</a:t>
            </a:r>
            <a:endParaRPr lang="ru-RU" dirty="0"/>
          </a:p>
        </p:txBody>
      </p:sp>
      <p:pic>
        <p:nvPicPr>
          <p:cNvPr id="6" name="Рисунок 5" descr="pusch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4139952" cy="4487708"/>
          </a:xfrm>
          <a:prstGeom prst="rect">
            <a:avLst/>
          </a:prstGeom>
        </p:spPr>
      </p:pic>
      <p:pic>
        <p:nvPicPr>
          <p:cNvPr id="7" name="Рисунок 6" descr="image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060848"/>
            <a:ext cx="2736304" cy="2098606"/>
          </a:xfrm>
          <a:prstGeom prst="rect">
            <a:avLst/>
          </a:prstGeom>
        </p:spPr>
      </p:pic>
      <p:pic>
        <p:nvPicPr>
          <p:cNvPr id="8" name="Рисунок 7" descr="0_5bb46_de716f5a_XL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4221088"/>
            <a:ext cx="3373095" cy="2448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/>
          <a:lstStyle/>
          <a:p>
            <a:r>
              <a:rPr lang="ru-RU" dirty="0" smtClean="0"/>
              <a:t>Вильгельм Карлович Кюхельбекер </a:t>
            </a:r>
            <a:r>
              <a:rPr lang="ru-RU" sz="1800" dirty="0" smtClean="0"/>
              <a:t>(1797—1846)</a:t>
            </a:r>
            <a:endParaRPr lang="ru-RU" sz="1800" dirty="0"/>
          </a:p>
        </p:txBody>
      </p:sp>
      <p:pic>
        <p:nvPicPr>
          <p:cNvPr id="4" name="Рисунок 3" descr="92865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44824"/>
            <a:ext cx="4211235" cy="4748187"/>
          </a:xfrm>
          <a:prstGeom prst="rect">
            <a:avLst/>
          </a:prstGeom>
        </p:spPr>
      </p:pic>
      <p:pic>
        <p:nvPicPr>
          <p:cNvPr id="5" name="Рисунок 4" descr="2zzz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4077072"/>
            <a:ext cx="3552825" cy="2638425"/>
          </a:xfrm>
          <a:prstGeom prst="rect">
            <a:avLst/>
          </a:prstGeom>
        </p:spPr>
      </p:pic>
      <p:pic>
        <p:nvPicPr>
          <p:cNvPr id="6" name="Рисунок 5" descr="16829969_Repin_szh-150x1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1772816"/>
            <a:ext cx="2220838" cy="2220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Антон Антонович </a:t>
            </a:r>
            <a:r>
              <a:rPr lang="ru-RU" dirty="0" err="1" smtClean="0"/>
              <a:t>Дельвиг</a:t>
            </a:r>
            <a:r>
              <a:rPr lang="ru-RU" dirty="0" smtClean="0"/>
              <a:t> (1798-1831)</a:t>
            </a:r>
            <a:endParaRPr lang="ru-RU" dirty="0"/>
          </a:p>
        </p:txBody>
      </p:sp>
      <p:pic>
        <p:nvPicPr>
          <p:cNvPr id="4" name="Рисунок 3" descr="20030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492896"/>
            <a:ext cx="3229059" cy="3600400"/>
          </a:xfrm>
          <a:prstGeom prst="rect">
            <a:avLst/>
          </a:prstGeom>
        </p:spPr>
      </p:pic>
      <p:pic>
        <p:nvPicPr>
          <p:cNvPr id="5" name="Рисунок 4" descr="1fb6aa6034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3356992"/>
            <a:ext cx="3769926" cy="317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Окончание лицея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9 июня 1817г.-первый выпуск Лицея.</a:t>
            </a:r>
            <a:endParaRPr lang="ru-RU" dirty="0"/>
          </a:p>
        </p:txBody>
      </p:sp>
      <p:pic>
        <p:nvPicPr>
          <p:cNvPr id="4" name="Рисунок 3" descr="1815_Licey_Derjav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204864"/>
            <a:ext cx="6479458" cy="4205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«И.И. Пущину»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Мой первый друг, мой друг бесценный!</a:t>
            </a:r>
          </a:p>
          <a:p>
            <a:pPr>
              <a:buNone/>
            </a:pPr>
            <a:r>
              <a:rPr lang="ru-RU" dirty="0" smtClean="0"/>
              <a:t>И я судьбу благословил,</a:t>
            </a:r>
          </a:p>
          <a:p>
            <a:pPr>
              <a:buNone/>
            </a:pPr>
            <a:r>
              <a:rPr lang="ru-RU" dirty="0" smtClean="0"/>
              <a:t>Когда мой двор уединенный,</a:t>
            </a:r>
          </a:p>
          <a:p>
            <a:pPr>
              <a:buNone/>
            </a:pPr>
            <a:r>
              <a:rPr lang="ru-RU" dirty="0" smtClean="0"/>
              <a:t>Печальным снегом занесенный,</a:t>
            </a:r>
          </a:p>
          <a:p>
            <a:pPr>
              <a:buNone/>
            </a:pPr>
            <a:r>
              <a:rPr lang="ru-RU" dirty="0" smtClean="0"/>
              <a:t>Твой колокольчик огласил.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Молю святое провиденье:</a:t>
            </a:r>
          </a:p>
          <a:p>
            <a:pPr>
              <a:buNone/>
            </a:pPr>
            <a:r>
              <a:rPr lang="ru-RU" dirty="0" smtClean="0"/>
              <a:t>Да голос мой душе твоей</a:t>
            </a:r>
          </a:p>
          <a:p>
            <a:pPr>
              <a:buNone/>
            </a:pPr>
            <a:r>
              <a:rPr lang="ru-RU" dirty="0" smtClean="0"/>
              <a:t>Дарует то же утешенье,</a:t>
            </a:r>
          </a:p>
          <a:p>
            <a:pPr>
              <a:buNone/>
            </a:pPr>
            <a:r>
              <a:rPr lang="ru-RU" dirty="0" smtClean="0"/>
              <a:t>Да озарит он заточенье</a:t>
            </a:r>
          </a:p>
          <a:p>
            <a:pPr>
              <a:buNone/>
            </a:pPr>
            <a:r>
              <a:rPr lang="ru-RU" dirty="0" smtClean="0"/>
              <a:t>Лучом лицейских ясных дней!</a:t>
            </a:r>
            <a:endParaRPr lang="ru-RU" dirty="0"/>
          </a:p>
        </p:txBody>
      </p:sp>
      <p:pic>
        <p:nvPicPr>
          <p:cNvPr id="4" name="Рисунок 3" descr="0_66fd7_52489437_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068960"/>
            <a:ext cx="3533048" cy="2852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1313</Words>
  <Application>Microsoft Office PowerPoint</Application>
  <PresentationFormat>Экран (4:3)</PresentationFormat>
  <Paragraphs>126</Paragraphs>
  <Slides>26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Тема Office</vt:lpstr>
      <vt:lpstr>А.С.Пушкин 1799-1837</vt:lpstr>
      <vt:lpstr>Александр Сергеевич Пушкин. Лицейские  годы.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Лицейские годы.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Расписание дня лицеиста: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ВЫВОД.</vt:lpstr>
      <vt:lpstr>Друзья.</vt:lpstr>
      <vt:lpstr>Презентация PowerPoint</vt:lpstr>
      <vt:lpstr>Презентация PowerPoint</vt:lpstr>
      <vt:lpstr>Окончание лицея</vt:lpstr>
      <vt:lpstr>«И.И. Пущину»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Сергеевич Пушкин. Лицейские  годы.</dc:title>
  <dc:creator>Суслопарова</dc:creator>
  <cp:lastModifiedBy>Лидия Петрова</cp:lastModifiedBy>
  <cp:revision>14</cp:revision>
  <dcterms:created xsi:type="dcterms:W3CDTF">2015-10-13T16:34:03Z</dcterms:created>
  <dcterms:modified xsi:type="dcterms:W3CDTF">2020-10-14T11:28:40Z</dcterms:modified>
</cp:coreProperties>
</file>